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9" r:id="rId5"/>
  </p:sldIdLst>
  <p:sldSz cx="7556500" cy="106934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700"/>
    <a:srgbClr val="17375E"/>
    <a:srgbClr val="FFE51C"/>
    <a:srgbClr val="EEB400"/>
    <a:srgbClr val="E765EB"/>
    <a:srgbClr val="EF417E"/>
    <a:srgbClr val="FF6EFF"/>
    <a:srgbClr val="EC1C66"/>
    <a:srgbClr val="CC0066"/>
    <a:srgbClr val="C21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13"/>
    <p:restoredTop sz="95758" autoAdjust="0"/>
  </p:normalViewPr>
  <p:slideViewPr>
    <p:cSldViewPr>
      <p:cViewPr varScale="1">
        <p:scale>
          <a:sx n="68" d="100"/>
          <a:sy n="68" d="100"/>
        </p:scale>
        <p:origin x="305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31" d="100"/>
          <a:sy n="131" d="100"/>
        </p:scale>
        <p:origin x="360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C25FD0E-910D-B5DD-1EC2-981EDDB044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75" cy="4989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9C64175-93FD-1085-1E9D-2E01CCF88D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221" y="0"/>
            <a:ext cx="2950374" cy="4989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0F14BF19-219F-E24C-88BC-3A8DCC6D4AC4}" type="datetimeFigureOut">
              <a:rPr kumimoji="1" lang="ja-JP" altLang="en-US" smtClean="0"/>
              <a:t>2025/8/26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B91C788-6EC7-D8EA-B4E0-59C2AE2516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372"/>
            <a:ext cx="2950375" cy="4989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B129095-90D7-8C64-90D5-7C1CB0C02F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221" y="9440372"/>
            <a:ext cx="2950374" cy="4989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9AD86E4D-A474-F646-A713-C8942D70FB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2462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75" cy="4989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221" y="0"/>
            <a:ext cx="2950374" cy="4989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D4F6CAEC-372C-4588-81B2-797642ECE5D0}" type="datetimeFigureOut">
              <a:rPr kumimoji="1" lang="ja-JP" altLang="en-US" smtClean="0"/>
              <a:t>2025/8/26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9325" y="1243013"/>
            <a:ext cx="236855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39" y="4783357"/>
            <a:ext cx="5446723" cy="3913364"/>
          </a:xfrm>
          <a:prstGeom prst="rect">
            <a:avLst/>
          </a:prstGeom>
        </p:spPr>
        <p:txBody>
          <a:bodyPr vert="horz" lIns="92236" tIns="46118" rIns="92236" bIns="461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372"/>
            <a:ext cx="2950375" cy="4989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221" y="9440372"/>
            <a:ext cx="2950374" cy="4989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F14F706A-7C49-4257-99F7-F1AC6709C6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82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810" marR="5124">
              <a:lnSpc>
                <a:spcPct val="114199"/>
              </a:lnSpc>
              <a:spcBef>
                <a:spcPts val="101"/>
              </a:spcBef>
              <a:tabLst>
                <a:tab pos="1677533" algn="l"/>
              </a:tabLst>
            </a:pPr>
            <a:endParaRPr lang="en-US" altLang="ja-JP" b="1" dirty="0">
              <a:solidFill>
                <a:srgbClr val="17375E"/>
              </a:solidFill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F706A-7C49-4257-99F7-F1AC6709C62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353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338ECD"/>
                </a:solidFill>
                <a:latin typeface="ＭＳ Ｐゴシック"/>
                <a:cs typeface="ＭＳ Ｐゴシック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338ECD"/>
                </a:solidFill>
                <a:latin typeface="ＭＳ Ｐゴシック"/>
                <a:cs typeface="ＭＳ Ｐゴシック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338ECD"/>
                </a:solidFill>
                <a:latin typeface="ＭＳ Ｐゴシック"/>
                <a:cs typeface="ＭＳ Ｐゴシック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9773" y="3963397"/>
            <a:ext cx="6643303" cy="1330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rgbClr val="338ECD"/>
                </a:solidFill>
                <a:latin typeface="ＭＳ Ｐゴシック"/>
                <a:cs typeface="ＭＳ Ｐゴシック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1F5E9DD8-2297-D5F6-0AB6-A300B54AAD2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4494" cy="1069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kashiko.takata@novarti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DD80A3A-A0C0-FDF2-06EF-128758D70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9" r="25620" b="3320"/>
          <a:stretch>
            <a:fillRect/>
          </a:stretch>
        </p:blipFill>
        <p:spPr>
          <a:xfrm>
            <a:off x="0" y="-52917"/>
            <a:ext cx="7556500" cy="9965972"/>
          </a:xfrm>
          <a:prstGeom prst="rect">
            <a:avLst/>
          </a:prstGeom>
        </p:spPr>
      </p:pic>
      <p:sp>
        <p:nvSpPr>
          <p:cNvPr id="16" name="object 7">
            <a:extLst>
              <a:ext uri="{FF2B5EF4-FFF2-40B4-BE49-F238E27FC236}">
                <a16:creationId xmlns:a16="http://schemas.microsoft.com/office/drawing/2014/main" id="{F58C2B8F-6780-1ED3-D4BB-4C6402739D43}"/>
              </a:ext>
            </a:extLst>
          </p:cNvPr>
          <p:cNvSpPr txBox="1">
            <a:spLocks/>
          </p:cNvSpPr>
          <p:nvPr/>
        </p:nvSpPr>
        <p:spPr>
          <a:xfrm>
            <a:off x="1109296" y="553978"/>
            <a:ext cx="6936154" cy="1256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900" b="0" i="0">
                <a:solidFill>
                  <a:srgbClr val="338ECD"/>
                </a:solidFill>
                <a:latin typeface="ＭＳ Ｐゴシック"/>
                <a:ea typeface="+mj-ea"/>
                <a:cs typeface="ＭＳ Ｐゴシック"/>
              </a:defRPr>
            </a:lvl1pPr>
          </a:lstStyle>
          <a:p>
            <a:pPr marL="12700" marR="5080" algn="ctr">
              <a:spcBef>
                <a:spcPts val="100"/>
              </a:spcBef>
            </a:pPr>
            <a:r>
              <a:rPr kumimoji="0" lang="ja-JP" altLang="en-US" sz="3900" b="1" kern="0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心不全のチーム医療を考える</a:t>
            </a:r>
            <a:endParaRPr kumimoji="0" lang="en-US" altLang="ja-JP" sz="3900" b="1" kern="0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2700" marR="5080" algn="ctr">
              <a:spcBef>
                <a:spcPts val="100"/>
              </a:spcBef>
            </a:pPr>
            <a:endParaRPr kumimoji="0" lang="en" sz="3900" kern="0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1D36935C-BFC5-BF51-FA0D-6F3FE4B0D09E}"/>
              </a:ext>
            </a:extLst>
          </p:cNvPr>
          <p:cNvSpPr txBox="1"/>
          <p:nvPr/>
        </p:nvSpPr>
        <p:spPr>
          <a:xfrm>
            <a:off x="431998" y="1773065"/>
            <a:ext cx="4372237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/>
              </a:rPr>
              <a:t>202</a:t>
            </a:r>
            <a:r>
              <a:rPr lang="en-US" sz="26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/>
              </a:rPr>
              <a:t>5</a:t>
            </a:r>
            <a:r>
              <a:rPr sz="26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/>
              </a:rPr>
              <a:t>年</a:t>
            </a:r>
            <a:r>
              <a:rPr lang="en-US" altLang="ja-JP" sz="3400" b="1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/>
              </a:rPr>
              <a:t>10</a:t>
            </a:r>
            <a:r>
              <a:rPr sz="26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/>
              </a:rPr>
              <a:t>月</a:t>
            </a:r>
            <a:r>
              <a:rPr lang="en-US" altLang="ja-JP" sz="3400" b="1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/>
              </a:rPr>
              <a:t>17</a:t>
            </a:r>
            <a:r>
              <a:rPr sz="26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/>
              </a:rPr>
              <a:t>日（</a:t>
            </a:r>
            <a:r>
              <a:rPr lang="ja-JP" altLang="en-US" sz="26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/>
              </a:rPr>
              <a:t>金）</a:t>
            </a:r>
            <a:endParaRPr sz="2600" dirty="0">
              <a:latin typeface="Meiryo UI" panose="020B0604030504040204" pitchFamily="50" charset="-128"/>
              <a:ea typeface="Meiryo UI" panose="020B0604030504040204" pitchFamily="50" charset="-128"/>
              <a:cs typeface="ＭＳ Ｐゴシック"/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FAB915CC-8EDE-13D9-223C-B650D5CAD759}"/>
              </a:ext>
            </a:extLst>
          </p:cNvPr>
          <p:cNvSpPr txBox="1"/>
          <p:nvPr/>
        </p:nvSpPr>
        <p:spPr>
          <a:xfrm>
            <a:off x="4265600" y="1901026"/>
            <a:ext cx="25606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/>
              </a:rPr>
              <a:t>19:00-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/>
              </a:rPr>
              <a:t>20</a:t>
            </a:r>
            <a:r>
              <a:rPr 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/>
              </a:rPr>
              <a:t>:1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/>
              </a:rPr>
              <a:t>0</a:t>
            </a:r>
            <a:endParaRPr sz="2400" b="1" dirty="0">
              <a:latin typeface="Meiryo UI" panose="020B0604030504040204" pitchFamily="50" charset="-128"/>
              <a:ea typeface="Meiryo UI" panose="020B0604030504040204" pitchFamily="50" charset="-128"/>
              <a:cs typeface="ＭＳ Ｐゴシック"/>
            </a:endParaRP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643082E1-D092-6E92-4FF0-CEBDFE5FB87E}"/>
              </a:ext>
            </a:extLst>
          </p:cNvPr>
          <p:cNvGrpSpPr/>
          <p:nvPr/>
        </p:nvGrpSpPr>
        <p:grpSpPr>
          <a:xfrm>
            <a:off x="91716" y="3355393"/>
            <a:ext cx="2010134" cy="243656"/>
            <a:chOff x="91716" y="-918721"/>
            <a:chExt cx="1465380" cy="323801"/>
          </a:xfrm>
        </p:grpSpPr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D3F135D8-B329-E693-2275-2456D3902D87}"/>
                </a:ext>
              </a:extLst>
            </p:cNvPr>
            <p:cNvSpPr/>
            <p:nvPr/>
          </p:nvSpPr>
          <p:spPr>
            <a:xfrm>
              <a:off x="91716" y="-910947"/>
              <a:ext cx="1465380" cy="3048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4" name="object 6">
              <a:extLst>
                <a:ext uri="{FF2B5EF4-FFF2-40B4-BE49-F238E27FC236}">
                  <a16:creationId xmlns:a16="http://schemas.microsoft.com/office/drawing/2014/main" id="{9C36F8AB-F5DD-2B18-A42D-46A10F325DA5}"/>
                </a:ext>
              </a:extLst>
            </p:cNvPr>
            <p:cNvSpPr txBox="1"/>
            <p:nvPr/>
          </p:nvSpPr>
          <p:spPr>
            <a:xfrm>
              <a:off x="122311" y="-918721"/>
              <a:ext cx="1374403" cy="3238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US" altLang="ja-JP" sz="15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ＭＳ Ｐゴシック"/>
                </a:rPr>
                <a:t>19</a:t>
              </a:r>
              <a:r>
                <a:rPr lang="ja-JP" altLang="en-US" sz="15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ＭＳ Ｐゴシック"/>
                </a:rPr>
                <a:t>：</a:t>
              </a:r>
              <a:r>
                <a:rPr lang="en-US" altLang="ja-JP" sz="15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ＭＳ Ｐゴシック"/>
                </a:rPr>
                <a:t>10</a:t>
              </a:r>
              <a:r>
                <a:rPr lang="ja-JP" altLang="en-US" sz="15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ＭＳ Ｐゴシック"/>
                </a:rPr>
                <a:t>－</a:t>
              </a:r>
              <a:r>
                <a:rPr lang="en-US" altLang="ja-JP" sz="15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ＭＳ Ｐゴシック"/>
                </a:rPr>
                <a:t>19</a:t>
              </a:r>
              <a:r>
                <a:rPr lang="ja-JP" altLang="en-US" sz="15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ＭＳ Ｐゴシック"/>
                </a:rPr>
                <a:t>：</a:t>
              </a:r>
              <a:r>
                <a:rPr lang="en-US" altLang="ja-JP" sz="15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ＭＳ Ｐゴシック"/>
                </a:rPr>
                <a:t>40</a:t>
              </a:r>
              <a:endParaRPr sz="15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/>
              </a:endParaRPr>
            </a:p>
          </p:txBody>
        </p:sp>
      </p:grpSp>
      <p:sp>
        <p:nvSpPr>
          <p:cNvPr id="30" name="object 11">
            <a:extLst>
              <a:ext uri="{FF2B5EF4-FFF2-40B4-BE49-F238E27FC236}">
                <a16:creationId xmlns:a16="http://schemas.microsoft.com/office/drawing/2014/main" id="{D20BC0FF-884E-6C6B-D1A5-AFE025169247}"/>
              </a:ext>
            </a:extLst>
          </p:cNvPr>
          <p:cNvSpPr txBox="1"/>
          <p:nvPr/>
        </p:nvSpPr>
        <p:spPr>
          <a:xfrm>
            <a:off x="-59716" y="5389561"/>
            <a:ext cx="7278949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ja-JP" altLang="en-US" sz="2600" b="1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城南地区の地域連携を考える</a:t>
            </a:r>
          </a:p>
          <a:p>
            <a:pPr algn="ctr"/>
            <a:r>
              <a:rPr lang="en-US" altLang="ja-JP" sz="2600" b="1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〜JHFeC</a:t>
            </a:r>
            <a:r>
              <a:rPr lang="ja-JP" altLang="en-US" sz="2600" b="1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を通じたチーム医療</a:t>
            </a:r>
            <a:r>
              <a:rPr lang="en-US" altLang="ja-JP" sz="2600" b="1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〜</a:t>
            </a:r>
            <a:endParaRPr lang="ja-JP" altLang="ja-JP" sz="1600" dirty="0"/>
          </a:p>
        </p:txBody>
      </p:sp>
      <p:sp>
        <p:nvSpPr>
          <p:cNvPr id="33" name="object 9">
            <a:extLst>
              <a:ext uri="{FF2B5EF4-FFF2-40B4-BE49-F238E27FC236}">
                <a16:creationId xmlns:a16="http://schemas.microsoft.com/office/drawing/2014/main" id="{2096B1DF-ACF3-71F8-F0A8-6AC5BA408580}"/>
              </a:ext>
            </a:extLst>
          </p:cNvPr>
          <p:cNvSpPr txBox="1"/>
          <p:nvPr/>
        </p:nvSpPr>
        <p:spPr>
          <a:xfrm>
            <a:off x="1416050" y="6151111"/>
            <a:ext cx="5795685" cy="795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63064" algn="l"/>
              </a:tabLst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/>
              </a:rPr>
              <a:t>木内 </a:t>
            </a:r>
            <a:r>
              <a:rPr lang="ja-JP" altLang="en-US" sz="3200" b="1">
                <a:latin typeface="Meiryo UI" panose="020B0604030504040204" pitchFamily="50" charset="-128"/>
                <a:ea typeface="Meiryo UI" panose="020B0604030504040204" pitchFamily="50" charset="-128"/>
                <a:cs typeface="ＭＳ Ｐゴシック"/>
              </a:rPr>
              <a:t>俊介 先生</a:t>
            </a:r>
            <a:endParaRPr lang="en-US" sz="2800" b="1" dirty="0">
              <a:latin typeface="Meiryo UI" panose="020B0604030504040204" pitchFamily="50" charset="-128"/>
              <a:ea typeface="Meiryo UI" panose="020B0604030504040204" pitchFamily="50" charset="-128"/>
              <a:cs typeface="ＭＳ Ｐゴシック"/>
            </a:endParaRPr>
          </a:p>
          <a:p>
            <a:pPr marL="12700">
              <a:spcBef>
                <a:spcPts val="100"/>
              </a:spcBef>
              <a:tabLst>
                <a:tab pos="1663064" algn="l"/>
              </a:tabLst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/>
              </a:rPr>
              <a:t>東邦大学医学部内科学講座循環器内科学分野　准教授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C68D1C0-94EB-D854-9480-FA9A688FF9C7}"/>
              </a:ext>
            </a:extLst>
          </p:cNvPr>
          <p:cNvSpPr txBox="1"/>
          <p:nvPr/>
        </p:nvSpPr>
        <p:spPr>
          <a:xfrm>
            <a:off x="428406" y="4185364"/>
            <a:ext cx="792000" cy="792000"/>
          </a:xfrm>
          <a:prstGeom prst="rect">
            <a:avLst/>
          </a:prstGeom>
          <a:solidFill>
            <a:srgbClr val="F7D700"/>
          </a:solidFill>
          <a:ln>
            <a:noFill/>
          </a:ln>
        </p:spPr>
        <p:txBody>
          <a:bodyPr wrap="square" rtlCol="0" anchor="ctr" anchorCtr="1">
            <a:noAutofit/>
          </a:bodyPr>
          <a:lstStyle/>
          <a:p>
            <a:r>
              <a:rPr lang="ja-JP" altLang="en-US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/>
              </a:rPr>
              <a:t>演</a:t>
            </a:r>
            <a:r>
              <a:rPr lang="en-US" altLang="ja-JP" sz="10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/>
              </a:rPr>
              <a:t> </a:t>
            </a:r>
            <a:r>
              <a:rPr lang="ja-JP" altLang="en-US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/>
              </a:rPr>
              <a:t>者</a:t>
            </a:r>
            <a:endParaRPr kumimoji="1" lang="ja-JP" altLang="en-US" b="1" dirty="0">
              <a:solidFill>
                <a:srgbClr val="17375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41" name="グループ化 31">
            <a:extLst>
              <a:ext uri="{FF2B5EF4-FFF2-40B4-BE49-F238E27FC236}">
                <a16:creationId xmlns:a16="http://schemas.microsoft.com/office/drawing/2014/main" id="{6C5E8727-8D2D-1BE5-6FA7-283DB3DBC58A}"/>
              </a:ext>
            </a:extLst>
          </p:cNvPr>
          <p:cNvGrpSpPr/>
          <p:nvPr/>
        </p:nvGrpSpPr>
        <p:grpSpPr>
          <a:xfrm>
            <a:off x="91716" y="5125627"/>
            <a:ext cx="2010134" cy="243656"/>
            <a:chOff x="91716" y="-918721"/>
            <a:chExt cx="1465380" cy="323801"/>
          </a:xfrm>
        </p:grpSpPr>
        <p:sp>
          <p:nvSpPr>
            <p:cNvPr id="38" name="正方形/長方形 26">
              <a:extLst>
                <a:ext uri="{FF2B5EF4-FFF2-40B4-BE49-F238E27FC236}">
                  <a16:creationId xmlns:a16="http://schemas.microsoft.com/office/drawing/2014/main" id="{1A935FCD-998B-3E5F-6C51-73552266AC0F}"/>
                </a:ext>
              </a:extLst>
            </p:cNvPr>
            <p:cNvSpPr/>
            <p:nvPr/>
          </p:nvSpPr>
          <p:spPr>
            <a:xfrm>
              <a:off x="91716" y="-910947"/>
              <a:ext cx="1465380" cy="3048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0" name="object 6">
              <a:extLst>
                <a:ext uri="{FF2B5EF4-FFF2-40B4-BE49-F238E27FC236}">
                  <a16:creationId xmlns:a16="http://schemas.microsoft.com/office/drawing/2014/main" id="{F419E2B1-B253-CE02-B656-8B1237A46871}"/>
                </a:ext>
              </a:extLst>
            </p:cNvPr>
            <p:cNvSpPr txBox="1"/>
            <p:nvPr/>
          </p:nvSpPr>
          <p:spPr>
            <a:xfrm>
              <a:off x="122311" y="-918721"/>
              <a:ext cx="1374403" cy="3238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US" altLang="ja-JP" sz="15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ＭＳ Ｐゴシック"/>
                </a:rPr>
                <a:t>19</a:t>
              </a:r>
              <a:r>
                <a:rPr lang="ja-JP" altLang="en-US" sz="15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ＭＳ Ｐゴシック"/>
                </a:rPr>
                <a:t>：</a:t>
              </a:r>
              <a:r>
                <a:rPr lang="en-US" altLang="ja-JP" sz="15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ＭＳ Ｐゴシック"/>
                </a:rPr>
                <a:t>40</a:t>
              </a:r>
              <a:r>
                <a:rPr lang="ja-JP" altLang="en-US" sz="15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ＭＳ Ｐゴシック"/>
                </a:rPr>
                <a:t>－</a:t>
              </a:r>
              <a:r>
                <a:rPr lang="en-US" altLang="ja-JP" sz="15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ＭＳ Ｐゴシック"/>
                </a:rPr>
                <a:t>20</a:t>
              </a:r>
              <a:r>
                <a:rPr lang="ja-JP" altLang="en-US" sz="15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ＭＳ Ｐゴシック"/>
                </a:rPr>
                <a:t>：</a:t>
              </a:r>
              <a:r>
                <a:rPr lang="en-US" altLang="ja-JP" sz="15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ＭＳ Ｐゴシック"/>
                </a:rPr>
                <a:t>10</a:t>
              </a:r>
              <a:endParaRPr sz="15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/>
              </a:endParaRPr>
            </a:p>
          </p:txBody>
        </p:sp>
      </p:grpSp>
      <p:sp>
        <p:nvSpPr>
          <p:cNvPr id="43" name="object 11">
            <a:extLst>
              <a:ext uri="{FF2B5EF4-FFF2-40B4-BE49-F238E27FC236}">
                <a16:creationId xmlns:a16="http://schemas.microsoft.com/office/drawing/2014/main" id="{850F8523-1708-D9D4-8BA1-9960A0F342FF}"/>
              </a:ext>
            </a:extLst>
          </p:cNvPr>
          <p:cNvSpPr txBox="1"/>
          <p:nvPr/>
        </p:nvSpPr>
        <p:spPr>
          <a:xfrm>
            <a:off x="4501" y="3702575"/>
            <a:ext cx="7278949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ja-JP" altLang="en-US" sz="26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心不全チームにおける薬剤師の取り組み</a:t>
            </a:r>
            <a:endParaRPr lang="ja-JP" altLang="ja-JP" sz="1600" dirty="0"/>
          </a:p>
        </p:txBody>
      </p:sp>
      <p:sp>
        <p:nvSpPr>
          <p:cNvPr id="47" name="object 9">
            <a:extLst>
              <a:ext uri="{FF2B5EF4-FFF2-40B4-BE49-F238E27FC236}">
                <a16:creationId xmlns:a16="http://schemas.microsoft.com/office/drawing/2014/main" id="{2FD113CD-5F64-653F-9B56-F18753C9F13E}"/>
              </a:ext>
            </a:extLst>
          </p:cNvPr>
          <p:cNvSpPr txBox="1"/>
          <p:nvPr/>
        </p:nvSpPr>
        <p:spPr>
          <a:xfrm>
            <a:off x="1404271" y="4181474"/>
            <a:ext cx="5795685" cy="795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63064" algn="l"/>
              </a:tabLst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/>
              </a:rPr>
              <a:t>小川</a:t>
            </a:r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/>
              </a:rPr>
              <a:t> 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/>
              </a:rPr>
              <a:t>隆之</a:t>
            </a:r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/>
              </a:rPr>
              <a:t> 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/>
              </a:rPr>
              <a:t>先生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ＭＳ Ｐゴシック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63064" algn="l"/>
              </a:tabLst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/>
              </a:rPr>
              <a:t>東邦大学医療センター大森病院　薬剤部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59048361-43DB-22B5-C8A8-23B61E4FC9A2}"/>
              </a:ext>
            </a:extLst>
          </p:cNvPr>
          <p:cNvSpPr txBox="1"/>
          <p:nvPr/>
        </p:nvSpPr>
        <p:spPr>
          <a:xfrm>
            <a:off x="428406" y="8308035"/>
            <a:ext cx="6397844" cy="18392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algn="ctr">
              <a:defRPr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altLang="ja-JP" sz="11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参加方法</a:t>
            </a:r>
            <a:r>
              <a:rPr lang="en-US" altLang="ja-JP" sz="11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endParaRPr lang="en-US" altLang="ja-JP" sz="11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/>
            <a:r>
              <a:rPr lang="en-US" altLang="ja-JP" sz="11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QR</a:t>
            </a: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コードより事前登録をの上、ご視聴ください。</a:t>
            </a:r>
          </a:p>
          <a:p>
            <a:pPr algn="l"/>
            <a:endParaRPr lang="ja-JP" altLang="en-US" sz="11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/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ログイン時は施設、名前の入力をお願いします。</a:t>
            </a:r>
          </a:p>
          <a:p>
            <a:pPr algn="l"/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個人情報は、バルティス ファーマ株式会社/大塚製薬株式会社の個人</a:t>
            </a:r>
          </a:p>
          <a:p>
            <a:pPr algn="l"/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情報保護方針に基づき安全かつ適切に管理いたします。</a:t>
            </a:r>
            <a:endParaRPr lang="en-US" altLang="ja-JP" sz="11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/>
            <a:endParaRPr lang="ja-JP" altLang="en-US" sz="11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/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講演会事務局：ノバルティスファーマ株式会社　高田佳史子</a:t>
            </a:r>
            <a:endParaRPr lang="en-US" altLang="ja-JP" sz="11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/>
            <a:r>
              <a:rPr lang="en-US" altLang="ja-JP" sz="1100" dirty="0">
                <a:solidFill>
                  <a:schemeClr val="tx1"/>
                </a:solidFill>
              </a:rPr>
              <a:t>Mail</a:t>
            </a:r>
            <a:r>
              <a:rPr lang="ja-JP" altLang="en-US" sz="1100" dirty="0">
                <a:solidFill>
                  <a:schemeClr val="tx1"/>
                </a:solidFill>
              </a:rPr>
              <a:t>　</a:t>
            </a:r>
            <a:r>
              <a:rPr lang="en-US" altLang="ja-JP" sz="1100" dirty="0">
                <a:solidFill>
                  <a:schemeClr val="tx1"/>
                </a:solidFill>
                <a:hlinkClick r:id="rId4"/>
              </a:rPr>
              <a:t>kashiko.takata@novartis.com</a:t>
            </a:r>
            <a:r>
              <a:rPr lang="en-US" altLang="ja-JP" sz="1100" dirty="0">
                <a:solidFill>
                  <a:schemeClr val="tx1"/>
                </a:solidFill>
              </a:rPr>
              <a:t>  Tel 080-7565-9206</a:t>
            </a:r>
            <a:r>
              <a:rPr lang="ja-JP" altLang="en-US" sz="1100" dirty="0">
                <a:solidFill>
                  <a:schemeClr val="tx1"/>
                </a:solidFill>
              </a:rPr>
              <a:t>　</a:t>
            </a:r>
            <a:endParaRPr lang="en-US" altLang="ja-JP" sz="1100" dirty="0">
              <a:solidFill>
                <a:schemeClr val="tx1"/>
              </a:solidFill>
            </a:endParaRPr>
          </a:p>
          <a:p>
            <a:pPr algn="l"/>
            <a:endParaRPr lang="en-US" altLang="ja-JP" sz="1100" dirty="0">
              <a:solidFill>
                <a:schemeClr val="tx1"/>
              </a:solidFill>
            </a:endParaRPr>
          </a:p>
          <a:p>
            <a:pPr algn="l"/>
            <a:r>
              <a:rPr lang="ja-JP" altLang="en-US" sz="1100" dirty="0">
                <a:solidFill>
                  <a:schemeClr val="tx1"/>
                </a:solidFill>
              </a:rPr>
              <a:t>会場：東邦大学医療センター大森病院より</a:t>
            </a:r>
            <a:r>
              <a:rPr lang="en-US" altLang="ja-JP" sz="1100" dirty="0" err="1">
                <a:solidFill>
                  <a:schemeClr val="tx1"/>
                </a:solidFill>
              </a:rPr>
              <a:t>Teasm</a:t>
            </a:r>
            <a:r>
              <a:rPr lang="ja-JP" altLang="en-US" sz="1100" dirty="0">
                <a:solidFill>
                  <a:schemeClr val="tx1"/>
                </a:solidFill>
              </a:rPr>
              <a:t>を配して配信　　　　　　　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F12F88F8-CFC9-1536-045A-875A34993AC3}"/>
              </a:ext>
            </a:extLst>
          </p:cNvPr>
          <p:cNvSpPr txBox="1"/>
          <p:nvPr/>
        </p:nvSpPr>
        <p:spPr>
          <a:xfrm>
            <a:off x="196850" y="10217856"/>
            <a:ext cx="61350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共催：</a:t>
            </a:r>
            <a:r>
              <a:rPr lang="en-US" altLang="ja-JP" sz="16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JHFeC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ノバルティスファーマ株式会社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大塚製薬株式会社</a:t>
            </a:r>
          </a:p>
        </p:txBody>
      </p:sp>
      <p:sp>
        <p:nvSpPr>
          <p:cNvPr id="58" name="object 11">
            <a:extLst>
              <a:ext uri="{FF2B5EF4-FFF2-40B4-BE49-F238E27FC236}">
                <a16:creationId xmlns:a16="http://schemas.microsoft.com/office/drawing/2014/main" id="{FFC7A5C2-6E5F-4329-5A3B-EA7E7062CF32}"/>
              </a:ext>
            </a:extLst>
          </p:cNvPr>
          <p:cNvSpPr txBox="1"/>
          <p:nvPr/>
        </p:nvSpPr>
        <p:spPr>
          <a:xfrm>
            <a:off x="-125323" y="2849558"/>
            <a:ext cx="7278949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ja-JP" altLang="en-US" sz="26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エンレスト錠製品説明</a:t>
            </a:r>
            <a:endParaRPr lang="ja-JP" altLang="ja-JP" sz="1600" dirty="0"/>
          </a:p>
        </p:txBody>
      </p: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EEC92B98-6031-0240-FF01-C48E1372C96C}"/>
              </a:ext>
            </a:extLst>
          </p:cNvPr>
          <p:cNvGrpSpPr/>
          <p:nvPr/>
        </p:nvGrpSpPr>
        <p:grpSpPr>
          <a:xfrm>
            <a:off x="67726" y="2537653"/>
            <a:ext cx="2010134" cy="243656"/>
            <a:chOff x="91716" y="-918721"/>
            <a:chExt cx="1465380" cy="323801"/>
          </a:xfrm>
        </p:grpSpPr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D0F8E678-6108-E47A-9972-1D4E861E2C72}"/>
                </a:ext>
              </a:extLst>
            </p:cNvPr>
            <p:cNvSpPr/>
            <p:nvPr/>
          </p:nvSpPr>
          <p:spPr>
            <a:xfrm>
              <a:off x="91716" y="-910947"/>
              <a:ext cx="1465380" cy="3048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1" name="object 6">
              <a:extLst>
                <a:ext uri="{FF2B5EF4-FFF2-40B4-BE49-F238E27FC236}">
                  <a16:creationId xmlns:a16="http://schemas.microsoft.com/office/drawing/2014/main" id="{C2DC51B3-CF48-9DDA-26EE-93464D1F24F1}"/>
                </a:ext>
              </a:extLst>
            </p:cNvPr>
            <p:cNvSpPr txBox="1"/>
            <p:nvPr/>
          </p:nvSpPr>
          <p:spPr>
            <a:xfrm>
              <a:off x="122311" y="-918721"/>
              <a:ext cx="1374403" cy="3238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US" altLang="ja-JP" sz="15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ＭＳ Ｐゴシック"/>
                </a:rPr>
                <a:t>19</a:t>
              </a:r>
              <a:r>
                <a:rPr lang="ja-JP" altLang="en-US" sz="15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ＭＳ Ｐゴシック"/>
                </a:rPr>
                <a:t>：</a:t>
              </a:r>
              <a:r>
                <a:rPr lang="en-US" altLang="ja-JP" sz="15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ＭＳ Ｐゴシック"/>
                </a:rPr>
                <a:t>00</a:t>
              </a:r>
              <a:r>
                <a:rPr lang="ja-JP" altLang="en-US" sz="15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ＭＳ Ｐゴシック"/>
                </a:rPr>
                <a:t>－</a:t>
              </a:r>
              <a:r>
                <a:rPr lang="en-US" altLang="ja-JP" sz="15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ＭＳ Ｐゴシック"/>
                </a:rPr>
                <a:t>19</a:t>
              </a:r>
              <a:r>
                <a:rPr lang="ja-JP" altLang="en-US" sz="15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ＭＳ Ｐゴシック"/>
                </a:rPr>
                <a:t>：</a:t>
              </a:r>
              <a:r>
                <a:rPr lang="en-US" altLang="ja-JP" sz="15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ＭＳ Ｐゴシック"/>
                </a:rPr>
                <a:t>10</a:t>
              </a:r>
              <a:endParaRPr sz="15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/>
              </a:endParaRPr>
            </a:p>
          </p:txBody>
        </p:sp>
      </p:grpSp>
      <p:pic>
        <p:nvPicPr>
          <p:cNvPr id="64" name="Picture 16">
            <a:extLst>
              <a:ext uri="{FF2B5EF4-FFF2-40B4-BE49-F238E27FC236}">
                <a16:creationId xmlns:a16="http://schemas.microsoft.com/office/drawing/2014/main" id="{CA409181-EB2B-CE14-285B-18B7573150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6026" y="8564744"/>
            <a:ext cx="1353661" cy="1325846"/>
          </a:xfrm>
          <a:prstGeom prst="rect">
            <a:avLst/>
          </a:prstGeom>
        </p:spPr>
      </p:pic>
      <p:pic>
        <p:nvPicPr>
          <p:cNvPr id="67" name="図 66">
            <a:extLst>
              <a:ext uri="{FF2B5EF4-FFF2-40B4-BE49-F238E27FC236}">
                <a16:creationId xmlns:a16="http://schemas.microsoft.com/office/drawing/2014/main" id="{D645290C-658B-8C7A-AE6A-340F852434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48" y="61553"/>
            <a:ext cx="1612202" cy="1574800"/>
          </a:xfrm>
          <a:prstGeom prst="rect">
            <a:avLst/>
          </a:prstGeom>
        </p:spPr>
      </p:pic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0E7E0BBF-7BA6-CAE7-DE1D-6A662454A33B}"/>
              </a:ext>
            </a:extLst>
          </p:cNvPr>
          <p:cNvSpPr txBox="1"/>
          <p:nvPr/>
        </p:nvSpPr>
        <p:spPr>
          <a:xfrm>
            <a:off x="439694" y="6172210"/>
            <a:ext cx="792000" cy="792000"/>
          </a:xfrm>
          <a:prstGeom prst="rect">
            <a:avLst/>
          </a:prstGeom>
          <a:solidFill>
            <a:srgbClr val="F7D700"/>
          </a:solidFill>
          <a:ln>
            <a:noFill/>
          </a:ln>
        </p:spPr>
        <p:txBody>
          <a:bodyPr wrap="square" rtlCol="0" anchor="ctr" anchorCtr="1">
            <a:noAutofit/>
          </a:bodyPr>
          <a:lstStyle/>
          <a:p>
            <a:r>
              <a:rPr lang="ja-JP" altLang="en-US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/>
              </a:rPr>
              <a:t>演</a:t>
            </a:r>
            <a:r>
              <a:rPr lang="en-US" altLang="ja-JP" sz="10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/>
              </a:rPr>
              <a:t> </a:t>
            </a:r>
            <a:r>
              <a:rPr lang="ja-JP" altLang="en-US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/>
              </a:rPr>
              <a:t>者</a:t>
            </a:r>
            <a:endParaRPr kumimoji="1" lang="ja-JP" altLang="en-US" b="1" dirty="0">
              <a:solidFill>
                <a:srgbClr val="17375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9120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ED0B654AD26B247AFA7613FE405F602" ma:contentTypeVersion="15" ma:contentTypeDescription="新しいドキュメントを作成します。" ma:contentTypeScope="" ma:versionID="1bc41b8d4d93ca549f7c8d93d7aa8f9d">
  <xsd:schema xmlns:xsd="http://www.w3.org/2001/XMLSchema" xmlns:xs="http://www.w3.org/2001/XMLSchema" xmlns:p="http://schemas.microsoft.com/office/2006/metadata/properties" xmlns:ns2="355cbe7f-738e-4515-a276-11f84858ed35" xmlns:ns3="fe290071-31a9-46a1-bd4a-de6cf9ddd764" targetNamespace="http://schemas.microsoft.com/office/2006/metadata/properties" ma:root="true" ma:fieldsID="a29f7a114af1de37edbb850fb6033e93" ns2:_="" ns3:_="">
    <xsd:import namespace="355cbe7f-738e-4515-a276-11f84858ed35"/>
    <xsd:import namespace="fe290071-31a9-46a1-bd4a-de6cf9ddd7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5cbe7f-738e-4515-a276-11f84858ed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画像タグ" ma:readOnly="false" ma:fieldId="{5cf76f15-5ced-4ddc-b409-7134ff3c332f}" ma:taxonomyMulti="true" ma:sspId="737bc47b-3997-4ccb-824d-08e9c3bde3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290071-31a9-46a1-bd4a-de6cf9ddd76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39a21a1-8544-410a-82a5-e20ca1bb74b8}" ma:internalName="TaxCatchAll" ma:showField="CatchAllData" ma:web="fe290071-31a9-46a1-bd4a-de6cf9ddd7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55cbe7f-738e-4515-a276-11f84858ed35">
      <Terms xmlns="http://schemas.microsoft.com/office/infopath/2007/PartnerControls"/>
    </lcf76f155ced4ddcb4097134ff3c332f>
    <TaxCatchAll xmlns="fe290071-31a9-46a1-bd4a-de6cf9ddd764" xsi:nil="true"/>
  </documentManagement>
</p:properties>
</file>

<file path=customXml/itemProps1.xml><?xml version="1.0" encoding="utf-8"?>
<ds:datastoreItem xmlns:ds="http://schemas.openxmlformats.org/officeDocument/2006/customXml" ds:itemID="{3BD53155-BCDF-4688-9794-45E0F7E2D19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355cbe7f-738e-4515-a276-11f84858ed35"/>
    <ds:schemaRef ds:uri="fe290071-31a9-46a1-bd4a-de6cf9ddd764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73AB34C-B22F-4495-A842-59DE1DAC5F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CB49DD-89B4-4245-B8F8-8ED480291E06}">
  <ds:schemaRefs>
    <ds:schemaRef ds:uri="http://schemas.microsoft.com/office/2006/metadata/properties"/>
    <ds:schemaRef ds:uri="http://www.w3.org/2000/xmlns/"/>
    <ds:schemaRef ds:uri="355cbe7f-738e-4515-a276-11f84858ed35"/>
    <ds:schemaRef ds:uri="http://schemas.microsoft.com/office/infopath/2007/PartnerControls"/>
    <ds:schemaRef ds:uri="fe290071-31a9-46a1-bd4a-de6cf9ddd764"/>
    <ds:schemaRef ds:uri="http://www.w3.org/2001/XMLSchema-instance"/>
  </ds:schemaRefs>
</ds:datastoreItem>
</file>

<file path=docMetadata/LabelInfo.xml><?xml version="1.0" encoding="utf-8"?>
<clbl:labelList xmlns:clbl="http://schemas.microsoft.com/office/2020/mipLabelMetadata">
  <clbl:label id="{3c9bec58-8084-492e-8360-0e1cfe36408c}" enabled="1" method="Standard" siteId="{f35a6974-607f-47d4-82d7-ff31d7dc53a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</TotalTime>
  <Words>186</Words>
  <Application>Microsoft Office PowerPoint</Application>
  <PresentationFormat>ユーザー設定</PresentationFormat>
  <Paragraphs>29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Meiryo UI</vt:lpstr>
      <vt:lpstr>ＭＳ Ｐゴシック</vt:lpstr>
      <vt:lpstr>游ゴシック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心不全(NETWORK)_cc2018rs</dc:title>
  <dc:creator>Optiplex 7010N</dc:creator>
  <cp:lastModifiedBy>木内俊介</cp:lastModifiedBy>
  <cp:revision>102</cp:revision>
  <cp:lastPrinted>2024-02-26T06:36:30Z</cp:lastPrinted>
  <dcterms:created xsi:type="dcterms:W3CDTF">2022-01-17T07:11:55Z</dcterms:created>
  <dcterms:modified xsi:type="dcterms:W3CDTF">2025-08-26T03:46:36Z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2022-01-17T00:00:00Z</vt:filetime>
  </property>
  <property fmtid="{D5CDD505-2E9C-101B-9397-08002B2CF9AE}" pid="3" name="Creator">
    <vt:lpwstr>Adobe Illustrator CC 22.1 (Macintosh)</vt:lpwstr>
  </property>
  <property fmtid="{D5CDD505-2E9C-101B-9397-08002B2CF9AE}" pid="4" name="LastSaved">
    <vt:filetime>2022-01-17T00:00:00Z</vt:filetime>
  </property>
  <property fmtid="{D5CDD505-2E9C-101B-9397-08002B2CF9AE}" pid="5" name="MSIP_Label_3c9bec58-8084-492e-8360-0e1cfe36408c_Enabled">
    <vt:lpwstr>true</vt:lpwstr>
  </property>
  <property fmtid="{D5CDD505-2E9C-101B-9397-08002B2CF9AE}" pid="6" name="MSIP_Label_3c9bec58-8084-492e-8360-0e1cfe36408c_SetDate">
    <vt:lpwstr>2022-01-19T11:49:40Z</vt:lpwstr>
  </property>
  <property fmtid="{D5CDD505-2E9C-101B-9397-08002B2CF9AE}" pid="7" name="MSIP_Label_3c9bec58-8084-492e-8360-0e1cfe36408c_Method">
    <vt:lpwstr>Standard</vt:lpwstr>
  </property>
  <property fmtid="{D5CDD505-2E9C-101B-9397-08002B2CF9AE}" pid="8" name="MSIP_Label_3c9bec58-8084-492e-8360-0e1cfe36408c_Name">
    <vt:lpwstr>Not Protected -Pilot</vt:lpwstr>
  </property>
  <property fmtid="{D5CDD505-2E9C-101B-9397-08002B2CF9AE}" pid="9" name="MSIP_Label_3c9bec58-8084-492e-8360-0e1cfe36408c_SiteId">
    <vt:lpwstr>f35a6974-607f-47d4-82d7-ff31d7dc53a5</vt:lpwstr>
  </property>
  <property fmtid="{D5CDD505-2E9C-101B-9397-08002B2CF9AE}" pid="10" name="MSIP_Label_3c9bec58-8084-492e-8360-0e1cfe36408c_ActionId">
    <vt:lpwstr>d053aab6-fff2-404b-89dd-15be8815f4d9</vt:lpwstr>
  </property>
  <property fmtid="{D5CDD505-2E9C-101B-9397-08002B2CF9AE}" pid="11" name="MSIP_Label_3c9bec58-8084-492e-8360-0e1cfe36408c_ContentBits">
    <vt:lpwstr>0</vt:lpwstr>
  </property>
  <property fmtid="{D5CDD505-2E9C-101B-9397-08002B2CF9AE}" pid="12" name="ContentTypeId">
    <vt:lpwstr>0x0101004ED0B654AD26B247AFA7613FE405F602</vt:lpwstr>
  </property>
</Properties>
</file>